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58.png" ContentType="image/png"/>
  <Override PartName="/ppt/media/image57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16.png" ContentType="image/png"/>
  <Override PartName="/ppt/media/image15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25.png" ContentType="image/png"/>
  <Override PartName="/ppt/media/image2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4.png" ContentType="image/png"/>
  <Override PartName="/ppt/media/image6.png" ContentType="image/png"/>
  <Override PartName="/ppt/media/image17.jpeg" ContentType="image/jpeg"/>
  <Override PartName="/ppt/media/image27.png" ContentType="image/png"/>
  <Override PartName="/ppt/media/image18.jpeg" ContentType="image/jpeg"/>
  <Override PartName="/ppt/media/image37.png" ContentType="image/png"/>
  <Override PartName="/ppt/media/image12.png" ContentType="image/png"/>
  <Override PartName="/ppt/media/image19.jpeg" ContentType="image/jpeg"/>
  <Override PartName="/ppt/media/image22.jpeg" ContentType="image/jpeg"/>
  <Override PartName="/ppt/media/image23.jpeg" ContentType="image/jpeg"/>
  <Override PartName="/ppt/media/image1.png" ContentType="image/png"/>
  <Override PartName="/ppt/media/media24.mp4" ContentType="video/mp4"/>
  <Override PartName="/ppt/media/image3.png" ContentType="image/png"/>
  <Override PartName="/ppt/media/media26.mp4" ContentType="video/mp4"/>
  <Override PartName="/ppt/media/image5.png" ContentType="image/png"/>
  <Override PartName="/ppt/media/media28.mp4" ContentType="video/mp4"/>
  <Override PartName="/ppt/media/media33.mp4" ContentType="video/mp4"/>
  <Override PartName="/ppt/media/image30.jpeg" ContentType="image/jpeg"/>
  <Override PartName="/ppt/media/image31.jpeg" ContentType="image/jpeg"/>
  <Override PartName="/ppt/media/image32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D2DD6FA-7F23-426F-9832-C2A4C5975DFA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86D2217-C552-4208-AF4C-D0805BFD37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24840" y="0"/>
            <a:ext cx="12215520" cy="685692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图片 8" descr=""/>
          <p:cNvPicPr/>
          <p:nvPr/>
        </p:nvPicPr>
        <p:blipFill>
          <a:blip r:embed="rId2"/>
          <a:stretch/>
        </p:blipFill>
        <p:spPr>
          <a:xfrm>
            <a:off x="617760" y="330120"/>
            <a:ext cx="2101320" cy="60732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4709160" y="5653080"/>
            <a:ext cx="2604960" cy="664920"/>
            <a:chOff x="4709160" y="5653080"/>
            <a:chExt cx="2604960" cy="664920"/>
          </a:xfrm>
        </p:grpSpPr>
        <p:pic>
          <p:nvPicPr>
            <p:cNvPr id="3" name="图片 1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4709160" y="5653080"/>
              <a:ext cx="857520" cy="664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图片 9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5510880" y="5653080"/>
              <a:ext cx="1803240" cy="664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5CD06287-0B3D-4E2D-AC40-F079510ED950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45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46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50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51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3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CD4B8C78-B0F7-407B-8541-11683B247863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93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94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98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99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1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474C89B0-7747-4204-8C52-17EA47F31B94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141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142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5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146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147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63464E9C-546B-4FF2-A5D2-5D2C67482E1A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189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190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194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195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7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video" Target="../media/media24.mp4"/><Relationship Id="rId2" Type="http://schemas.microsoft.com/office/2007/relationships/media" Target="../media/media24.mp4"/><Relationship Id="rId3" Type="http://schemas.openxmlformats.org/officeDocument/2006/relationships/image" Target="../media/image25.png"/><Relationship Id="rId4" Type="http://schemas.openxmlformats.org/officeDocument/2006/relationships/video" Target="../media/media26.mp4"/><Relationship Id="rId5" Type="http://schemas.microsoft.com/office/2007/relationships/media" Target="../media/media26.mp4"/><Relationship Id="rId6" Type="http://schemas.openxmlformats.org/officeDocument/2006/relationships/image" Target="../media/image27.png"/><Relationship Id="rId7" Type="http://schemas.openxmlformats.org/officeDocument/2006/relationships/video" Target="../media/media28.mp4"/><Relationship Id="rId8" Type="http://schemas.microsoft.com/office/2007/relationships/media" Target="../media/media28.mp4"/><Relationship Id="rId9" Type="http://schemas.openxmlformats.org/officeDocument/2006/relationships/image" Target="../media/image29.png"/><Relationship Id="rId10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video" Target="../media/media33.mp4"/><Relationship Id="rId5" Type="http://schemas.microsoft.com/office/2007/relationships/media" Target="../media/media33.mp4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19040" y="1227600"/>
            <a:ext cx="11135160" cy="29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ffffff"/>
                </a:solidFill>
                <a:latin typeface="华文细黑"/>
                <a:ea typeface="华文细黑"/>
              </a:rPr>
              <a:t>基于电容式触摸屏的鬼手效应安全分析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3992760" y="5136480"/>
            <a:ext cx="39877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华文细黑"/>
                <a:ea typeface="华文细黑"/>
              </a:rPr>
              <a:t>2019/1/17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61080" y="1551240"/>
            <a:ext cx="32853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充电信号加噪声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428120" y="2507040"/>
            <a:ext cx="21456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"/>
          <p:cNvSpPr/>
          <p:nvPr/>
        </p:nvSpPr>
        <p:spPr>
          <a:xfrm>
            <a:off x="1151280" y="4920840"/>
            <a:ext cx="5782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无鬼手现象（未加功放）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265" name="Table 4"/>
          <p:cNvGraphicFramePr/>
          <p:nvPr/>
        </p:nvGraphicFramePr>
        <p:xfrm>
          <a:off x="1151280" y="2562480"/>
          <a:ext cx="8145720" cy="2333520"/>
        </p:xfrm>
        <a:graphic>
          <a:graphicData uri="http://schemas.openxmlformats.org/drawingml/2006/table">
            <a:tbl>
              <a:tblPr/>
              <a:tblGrid>
                <a:gridCol w="1629000"/>
                <a:gridCol w="1629000"/>
                <a:gridCol w="1629000"/>
                <a:gridCol w="1629000"/>
                <a:gridCol w="1630080"/>
              </a:tblGrid>
              <a:tr h="43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手机型号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波形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频率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扫频步长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幅值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43020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华为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mate8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正弦波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10k-1MHz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row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10kHz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row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直流量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5V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交流量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3Vpp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1308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噪声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10k-1MHz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43020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三星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正弦波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10k-1MHz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43020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噪声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10k-1MHz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97240" y="1571760"/>
            <a:ext cx="16675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测试屏幕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7" name="图片 2" descr=""/>
          <p:cNvPicPr/>
          <p:nvPr/>
        </p:nvPicPr>
        <p:blipFill>
          <a:blip r:embed="rId1"/>
          <a:stretch/>
        </p:blipFill>
        <p:spPr>
          <a:xfrm>
            <a:off x="597240" y="3123360"/>
            <a:ext cx="3457800" cy="2593080"/>
          </a:xfrm>
          <a:prstGeom prst="rect">
            <a:avLst/>
          </a:prstGeom>
          <a:ln>
            <a:noFill/>
          </a:ln>
        </p:spPr>
      </p:pic>
      <p:pic>
        <p:nvPicPr>
          <p:cNvPr id="268" name="图片 5" descr=""/>
          <p:cNvPicPr/>
          <p:nvPr/>
        </p:nvPicPr>
        <p:blipFill>
          <a:blip r:embed="rId2"/>
          <a:srcRect l="18197" t="10" r="11360" b="0"/>
          <a:stretch/>
        </p:blipFill>
        <p:spPr>
          <a:xfrm>
            <a:off x="4262760" y="2599920"/>
            <a:ext cx="2927160" cy="3116880"/>
          </a:xfrm>
          <a:prstGeom prst="rect">
            <a:avLst/>
          </a:prstGeom>
          <a:ln>
            <a:noFill/>
          </a:ln>
        </p:spPr>
      </p:pic>
      <p:pic>
        <p:nvPicPr>
          <p:cNvPr id="269" name="图片 6" descr=""/>
          <p:cNvPicPr/>
          <p:nvPr/>
        </p:nvPicPr>
        <p:blipFill>
          <a:blip r:embed="rId3"/>
          <a:srcRect l="2995" t="18418" r="2173" b="8913"/>
          <a:stretch/>
        </p:blipFill>
        <p:spPr>
          <a:xfrm>
            <a:off x="7397280" y="3108240"/>
            <a:ext cx="4539960" cy="260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87160" y="1581840"/>
            <a:ext cx="32853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测试电磁干扰强度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428120" y="2507040"/>
            <a:ext cx="21456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2" name="图片 6" descr=""/>
          <p:cNvPicPr/>
          <p:nvPr/>
        </p:nvPicPr>
        <p:blipFill>
          <a:blip r:embed="rId1"/>
          <a:stretch/>
        </p:blipFill>
        <p:spPr>
          <a:xfrm>
            <a:off x="884880" y="2571840"/>
            <a:ext cx="4352400" cy="3328200"/>
          </a:xfrm>
          <a:prstGeom prst="rect">
            <a:avLst/>
          </a:prstGeom>
          <a:ln>
            <a:noFill/>
          </a:ln>
        </p:spPr>
      </p:pic>
      <p:pic>
        <p:nvPicPr>
          <p:cNvPr id="273" name="图片 8" descr=""/>
          <p:cNvPicPr/>
          <p:nvPr/>
        </p:nvPicPr>
        <p:blipFill>
          <a:blip r:embed="rId2"/>
          <a:stretch/>
        </p:blipFill>
        <p:spPr>
          <a:xfrm>
            <a:off x="6161400" y="2691720"/>
            <a:ext cx="4748760" cy="308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87160" y="1581840"/>
            <a:ext cx="32853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测试电磁干扰强度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428120" y="2507040"/>
            <a:ext cx="21456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1030680" y="2598840"/>
            <a:ext cx="10074600" cy="30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加热垫提供干扰信号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000" algn="just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加热垫高挡位：会出现干扰信号。当键盘从加热垫边缘缓慢移动到中心时，干扰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Vpp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增加（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0.3V-0.8V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2400" spc="-1" strike="noStrike">
              <a:latin typeface="Arial"/>
            </a:endParaRPr>
          </a:p>
          <a:p>
            <a:pPr marL="343080" indent="-342000" algn="just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加热垫低档位：出现干扰信号。当键盘从加热垫边缘缓慢移动到中心时，干扰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Vpp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增加（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0.8V-2V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2400" spc="-1" strike="noStrike">
              <a:latin typeface="Arial"/>
            </a:endParaRPr>
          </a:p>
          <a:p>
            <a:pPr marL="343080" indent="-342000" algn="just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增加测量点的导线长度，干扰强度增大。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303120" y="1530720"/>
            <a:ext cx="268056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分立电容触摸屏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428120" y="2507040"/>
            <a:ext cx="21456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9" name="图片 4" descr=""/>
          <p:cNvPicPr/>
          <p:nvPr/>
        </p:nvPicPr>
        <p:blipFill>
          <a:blip r:embed="rId1"/>
          <a:srcRect l="0" t="14595" r="-541" b="20984"/>
          <a:stretch/>
        </p:blipFill>
        <p:spPr>
          <a:xfrm rot="16200000">
            <a:off x="2250360" y="2497320"/>
            <a:ext cx="2808360" cy="3199320"/>
          </a:xfrm>
          <a:prstGeom prst="rect">
            <a:avLst/>
          </a:prstGeom>
          <a:ln>
            <a:noFill/>
          </a:ln>
        </p:spPr>
      </p:pic>
      <p:pic>
        <p:nvPicPr>
          <p:cNvPr id="280" name="图片 5" descr=""/>
          <p:cNvPicPr/>
          <p:nvPr/>
        </p:nvPicPr>
        <p:blipFill>
          <a:blip r:embed="rId2"/>
          <a:srcRect l="73" t="10334" r="6328" b="16395"/>
          <a:stretch/>
        </p:blipFill>
        <p:spPr>
          <a:xfrm>
            <a:off x="6298200" y="2593440"/>
            <a:ext cx="4951800" cy="290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1049400" y="1561320"/>
            <a:ext cx="144612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问题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428120" y="2507040"/>
            <a:ext cx="21456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"/>
          <p:cNvSpPr/>
          <p:nvPr/>
        </p:nvSpPr>
        <p:spPr>
          <a:xfrm>
            <a:off x="1036080" y="2516760"/>
            <a:ext cx="7262640" cy="22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充电信号加干扰不能有效充电，电量不增加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采用铜板施加干扰时，未成功驱动（加了功放）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手机触摸屏测量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TX,RX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的信号不方便（排线绝缘）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566640" y="1581840"/>
            <a:ext cx="16675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记录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2638800" y="955440"/>
            <a:ext cx="10439280" cy="99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会议内容：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I.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闫琛和王凯介绍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USSLAB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触摸屏安全研究进展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鬼手现象及安全研究出发点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可能的攻击方式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）电源干扰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）电磁干扰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可能的攻击后果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）屏幕对触控无反应（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）人手触控时在某一行或列的虚假触控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）无人手触控时的任意点虚假触控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已完成实验与结果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讨论问题：需要排除加热垫温度对电容屏鬼手影响，可控的鬼手需要解决同步问题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I.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周辉介绍鬼手现象的相关知识和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的测试方法与问题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电容屏种类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）互电容（主要用于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OLED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屏）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）自电容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TDDI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（主要用于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LCD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屏）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触摸检测方法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信号：主要为方波，苹果用正弦波。每组方波时长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2.9ms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，组间间隔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 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常见方波频率举例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232kHz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。（频率漂移少）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）通过检测电容变化量判断触摸位置（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18*30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鬼手现象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）原因：市电的噪声及质量差的开关电源噪声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）对直流电源影响：高频干扰（例如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52 105 158 210k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）及其谐波，甚至高频的宽频带底噪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）对电容屏影响：主要改变了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GND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，要改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比较困难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）对电容测量影响：改变电容值，可正可负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）特别强况：手未触碰屏幕时（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1-2s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）的鬼手现象发生于触摸屏的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idle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模式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现有鬼手抵御方案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加滤波（效果一般）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驱动电压提升（例如内部倍压，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3V-&gt;6V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跳频（例如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93~246kHz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间的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个频点），无法抵御高底噪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内部固件滤波算法（较简单）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5. OPPO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鬼手重现方法及问题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）收集差的充电器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）用信号发生器在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的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GND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上注入白噪声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手触摸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）模拟电网干扰的交流电，通过变压器升压到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220V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（无法完全模拟还原）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）日光灯的电磁干扰无法有效模拟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66640" y="1581840"/>
            <a:ext cx="16675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记录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954000" y="2626560"/>
            <a:ext cx="20091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2019.1.19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光学指纹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不断学习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三星超声波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特斯拉吸收超声波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4182840" y="885240"/>
            <a:ext cx="6652800" cy="914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2019.1.19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触摸屏分辨率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4-5mm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自电容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TDDI tft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屏幕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lcd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Fog fpc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18 30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互电容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oled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232k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暴点零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100Hz 2.9ms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（在扫描）的脉冲宽度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扫描完整个屏幕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电网的干扰叠加上去 谐波滤不掉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52 105 158 210k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滤波电路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升压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6V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抗干扰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驱动信号调频，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个频段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手触摸时候推出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idle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模式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电容获取           ？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Idle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模式进入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1-2s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干扰在一列      ？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电极可能菱形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手指在屏幕上起到放大干扰作用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模拟电网干扰源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信号发生器白噪声 手触摸可能会有现象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频率漂移少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电压大小比较稳定的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信号发生器的输入正接地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日光灯几厘米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66640" y="1581840"/>
            <a:ext cx="189828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地叠加噪声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290" name="Table 2"/>
          <p:cNvGraphicFramePr/>
          <p:nvPr/>
        </p:nvGraphicFramePr>
        <p:xfrm>
          <a:off x="2946240" y="1695240"/>
          <a:ext cx="6772680" cy="5828760"/>
        </p:xfrm>
        <a:graphic>
          <a:graphicData uri="http://schemas.openxmlformats.org/drawingml/2006/table">
            <a:tbl>
              <a:tblPr/>
              <a:tblGrid>
                <a:gridCol w="1354320"/>
                <a:gridCol w="1354320"/>
                <a:gridCol w="1354320"/>
                <a:gridCol w="1354320"/>
                <a:gridCol w="1355760"/>
              </a:tblGrid>
              <a:tr h="6955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手机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峰峰值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/Vpp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叠加波形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频率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备注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430200"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Nexus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噪声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小范围抖动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竖直方向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下端比上端明显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101520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正弦波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800k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430200"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三星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噪声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横向抖动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划线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相对明显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7680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正弦波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800k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430200"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Sony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噪声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无现象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3020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正弦波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430200"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Iphone 6s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噪声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无现象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3020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正弦波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430200"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小米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噪声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deef"/>
                    </a:solidFill>
                  </a:tcPr>
                </a:tc>
                <a:tc row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无现象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3020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正弦波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66640" y="1581840"/>
            <a:ext cx="16675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安全问题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613520" y="2560320"/>
            <a:ext cx="8422200" cy="28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      </a:t>
            </a:r>
            <a:r>
              <a:rPr b="1" lang="en-US" sz="2400" spc="-1" strike="noStrike">
                <a:solidFill>
                  <a:srgbClr val="ff0000"/>
                </a:solidFill>
                <a:latin typeface="微软雅黑"/>
                <a:ea typeface="微软雅黑"/>
              </a:rPr>
              <a:t>鬼手现象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是指在手机用户未对手机进行操作的情况下，手机产生一系列动作，如果该系列“鬼手”动作可控，将直接影响到手机用户的财产、隐私甚至生命安全。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微软雅黑"/>
              </a:rPr>
              <a:t>         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正充电的苹果手机自动订了万元总统套房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      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https://v.qq.com/x/page/z1349j5ewmf.html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66640" y="1581840"/>
            <a:ext cx="16675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Nexus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2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629800" y="1830240"/>
            <a:ext cx="2511360" cy="4432680"/>
          </a:xfrm>
          <a:prstGeom prst="rect">
            <a:avLst/>
          </a:prstGeom>
          <a:ln>
            <a:noFill/>
          </a:ln>
        </p:spPr>
      </p:pic>
      <p:pic>
        <p:nvPicPr>
          <p:cNvPr id="293" name="Picture 2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</p:blipFill>
        <p:spPr>
          <a:xfrm>
            <a:off x="5938200" y="1830240"/>
            <a:ext cx="2465280" cy="4350960"/>
          </a:xfrm>
          <a:prstGeom prst="rect">
            <a:avLst/>
          </a:prstGeom>
          <a:ln>
            <a:noFill/>
          </a:ln>
        </p:spPr>
      </p:pic>
      <p:pic>
        <p:nvPicPr>
          <p:cNvPr id="294" name="Picture 3" descr="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r:embed="rId8"/>
              </p:ext>
            </p:extLst>
          </p:nvPr>
        </p:nvPicPr>
        <p:blipFill>
          <a:blip r:embed="rId9"/>
        </p:blipFill>
        <p:spPr>
          <a:xfrm rot="5400000">
            <a:off x="8121600" y="2728440"/>
            <a:ext cx="4407840" cy="24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restart="whenNotActive" nodeType="interactiveSeq" fill="hold">
                <p:childTnLst>
                  <p:par>
                    <p:cTn id="41" fill="hold"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5" restart="whenNotActive" nodeType="interactiveSeq" fill="hold">
                <p:childTnLst>
                  <p:par>
                    <p:cTn id="46" fill="hold"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50" restart="whenNotActive" nodeType="interactiveSeq" fill="hold">
                <p:childTnLst>
                  <p:par>
                    <p:cTn id="51" fill="hold"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66640" y="1581840"/>
            <a:ext cx="16675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Samsung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6" name="图片 2" descr=""/>
          <p:cNvPicPr/>
          <p:nvPr/>
        </p:nvPicPr>
        <p:blipFill>
          <a:blip r:embed="rId1"/>
          <a:stretch/>
        </p:blipFill>
        <p:spPr>
          <a:xfrm rot="10800000">
            <a:off x="9274680" y="13689000"/>
            <a:ext cx="2815200" cy="3754080"/>
          </a:xfrm>
          <a:prstGeom prst="rect">
            <a:avLst/>
          </a:prstGeom>
          <a:ln>
            <a:noFill/>
          </a:ln>
        </p:spPr>
      </p:pic>
      <p:pic>
        <p:nvPicPr>
          <p:cNvPr id="297" name="图片 3" descr=""/>
          <p:cNvPicPr/>
          <p:nvPr/>
        </p:nvPicPr>
        <p:blipFill>
          <a:blip r:embed="rId2"/>
          <a:stretch/>
        </p:blipFill>
        <p:spPr>
          <a:xfrm>
            <a:off x="3643200" y="2424600"/>
            <a:ext cx="2560680" cy="1920240"/>
          </a:xfrm>
          <a:prstGeom prst="rect">
            <a:avLst/>
          </a:prstGeom>
          <a:ln>
            <a:noFill/>
          </a:ln>
        </p:spPr>
      </p:pic>
      <p:pic>
        <p:nvPicPr>
          <p:cNvPr id="298" name="图片 4" descr=""/>
          <p:cNvPicPr/>
          <p:nvPr/>
        </p:nvPicPr>
        <p:blipFill>
          <a:blip r:embed="rId3"/>
          <a:stretch/>
        </p:blipFill>
        <p:spPr>
          <a:xfrm>
            <a:off x="3643200" y="4345920"/>
            <a:ext cx="2444040" cy="1832760"/>
          </a:xfrm>
          <a:prstGeom prst="rect">
            <a:avLst/>
          </a:prstGeom>
          <a:ln>
            <a:noFill/>
          </a:ln>
        </p:spPr>
      </p:pic>
      <p:pic>
        <p:nvPicPr>
          <p:cNvPr id="299" name="Picture 1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</p:blipFill>
        <p:spPr>
          <a:xfrm rot="5400000">
            <a:off x="7373160" y="3109320"/>
            <a:ext cx="3984480" cy="225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6" dur="indefinite" restart="never" nodeType="tmRoot">
          <p:childTnLst>
            <p:seq>
              <p:cTn id="57" restart="whenNotActive" nodeType="interactiveSeq" fill="hold">
                <p:childTnLst>
                  <p:par>
                    <p:cTn id="58" fill="hold"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2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66640" y="1581840"/>
            <a:ext cx="16675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电容数据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875160" y="2887200"/>
            <a:ext cx="6640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HUAWEI P10 Plus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：触摸屏电容数据路径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/proc/touchscreen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66640" y="1581840"/>
            <a:ext cx="191880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电容值反馈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3" name="图片 3" descr=""/>
          <p:cNvPicPr/>
          <p:nvPr/>
        </p:nvPicPr>
        <p:blipFill>
          <a:blip r:embed="rId1"/>
          <a:stretch/>
        </p:blipFill>
        <p:spPr>
          <a:xfrm>
            <a:off x="1356120" y="2866320"/>
            <a:ext cx="9170280" cy="297936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681480" y="2280960"/>
            <a:ext cx="1155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17*30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行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66640" y="1581840"/>
            <a:ext cx="191880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电容值反馈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037160" y="2280960"/>
            <a:ext cx="86547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边缘部分电容值偏差大，为了表现手机大部分触摸屏的电容值变化，取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15*30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数据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将电容值较小的数据点都赋值为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7" name="图片 2" descr=""/>
          <p:cNvPicPr/>
          <p:nvPr/>
        </p:nvPicPr>
        <p:blipFill>
          <a:blip r:embed="rId1"/>
          <a:stretch/>
        </p:blipFill>
        <p:spPr>
          <a:xfrm>
            <a:off x="3291840" y="2991240"/>
            <a:ext cx="6635880" cy="331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66640" y="1581840"/>
            <a:ext cx="191880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Normal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9" name="图片 3" descr=""/>
          <p:cNvPicPr/>
          <p:nvPr/>
        </p:nvPicPr>
        <p:blipFill>
          <a:blip r:embed="rId1"/>
          <a:stretch/>
        </p:blipFill>
        <p:spPr>
          <a:xfrm>
            <a:off x="2241360" y="1422720"/>
            <a:ext cx="8535240" cy="4267080"/>
          </a:xfrm>
          <a:prstGeom prst="rect">
            <a:avLst/>
          </a:prstGeom>
          <a:ln>
            <a:noFill/>
          </a:ln>
        </p:spPr>
      </p:pic>
      <p:sp>
        <p:nvSpPr>
          <p:cNvPr id="310" name="CustomShape 2"/>
          <p:cNvSpPr/>
          <p:nvPr/>
        </p:nvSpPr>
        <p:spPr>
          <a:xfrm>
            <a:off x="1868760" y="5690880"/>
            <a:ext cx="10020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正常情况下，触摸屏的电容值变化大概为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-50~+50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，边缘列部分电容值较低，中心电容值较高，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随时间变化触摸屏电容值会有一定的变化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255600" y="1499040"/>
            <a:ext cx="3521520" cy="5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Connect-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no</a:t>
            </a: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 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electricity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2135160" y="5690880"/>
            <a:ext cx="7724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充电线连接、函数发生器无输出下，触摸屏的电容值与正常情况下基本相同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3" name="图片 2" descr=""/>
          <p:cNvPicPr/>
          <p:nvPr/>
        </p:nvPicPr>
        <p:blipFill>
          <a:blip r:embed="rId1"/>
          <a:srcRect l="0" t="10611" r="-604" b="0"/>
          <a:stretch/>
        </p:blipFill>
        <p:spPr>
          <a:xfrm>
            <a:off x="2301480" y="1951920"/>
            <a:ext cx="8588160" cy="381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255600" y="1499040"/>
            <a:ext cx="3521520" cy="5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disturb-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no</a:t>
            </a: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 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2053800" y="5690880"/>
            <a:ext cx="749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地电位加入干扰、手指无触碰下，触摸屏的电容值与正常情况下基本相同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6" name="图片 3" descr=""/>
          <p:cNvPicPr/>
          <p:nvPr/>
        </p:nvPicPr>
        <p:blipFill>
          <a:blip r:embed="rId1"/>
          <a:srcRect l="4655" t="10070" r="0" b="0"/>
          <a:stretch/>
        </p:blipFill>
        <p:spPr>
          <a:xfrm>
            <a:off x="2507040" y="1921320"/>
            <a:ext cx="7992360" cy="376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left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281960" y="5396760"/>
            <a:ext cx="9781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触摸手机电容屏左侧，正常情况为左图，干扰条件为右图，干扰造成的效果是同一行出现电容极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rcRect l="11794" t="9974" r="17697" b="7517"/>
          <a:stretch/>
        </p:blipFill>
        <p:spPr>
          <a:xfrm>
            <a:off x="1188720" y="2377800"/>
            <a:ext cx="4530960" cy="265068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2"/>
          <a:srcRect l="11046" t="9974" r="17697" b="9012"/>
          <a:stretch/>
        </p:blipFill>
        <p:spPr>
          <a:xfrm>
            <a:off x="6492240" y="2377800"/>
            <a:ext cx="4502880" cy="25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right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1282680" y="5396760"/>
            <a:ext cx="978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触摸手机电容屏右侧，正常情况为左图，干扰条件为右图，干扰造成的效果是同一行出现电容极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rcRect l="10199" t="8189" r="16338" b="8548"/>
          <a:stretch/>
        </p:blipFill>
        <p:spPr>
          <a:xfrm>
            <a:off x="1398960" y="2377440"/>
            <a:ext cx="4635360" cy="261432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2"/>
          <a:srcRect l="10633" t="9974" r="17360" b="9012"/>
          <a:stretch/>
        </p:blipFill>
        <p:spPr>
          <a:xfrm>
            <a:off x="6611040" y="2413440"/>
            <a:ext cx="4543920" cy="255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448200" y="1581840"/>
            <a:ext cx="207864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原理猜想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28360" y="2646360"/>
            <a:ext cx="4872240" cy="25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鬼手现象是针对手机电容式触摸屏进行的攻击，猜想如下：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      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充电器输出电压含有高次谐波，在手机内部产生电磁干扰，可能会导致电容屏中互电容的变化或者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TX/RX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中信号的变化，经过触摸点坐标求取算法，产生一个错误的坐标，从而产生鬼手现象。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7" name="图片 3" descr=""/>
          <p:cNvPicPr/>
          <p:nvPr/>
        </p:nvPicPr>
        <p:blipFill>
          <a:blip r:embed="rId1"/>
          <a:stretch/>
        </p:blipFill>
        <p:spPr>
          <a:xfrm>
            <a:off x="6128280" y="2078640"/>
            <a:ext cx="5853240" cy="283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up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1283040" y="5396760"/>
            <a:ext cx="978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触摸手机电容屏上侧，正常情况为左图，干扰条件为右图，干扰造成的效果是同一行出现电容极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rcRect l="10633" t="9974" r="17360" b="9012"/>
          <a:stretch/>
        </p:blipFill>
        <p:spPr>
          <a:xfrm>
            <a:off x="978480" y="2377440"/>
            <a:ext cx="4507200" cy="255960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2"/>
          <a:srcRect l="10633" t="9974" r="17360" b="9012"/>
          <a:stretch/>
        </p:blipFill>
        <p:spPr>
          <a:xfrm>
            <a:off x="6492240" y="2414160"/>
            <a:ext cx="4507200" cy="252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down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283040" y="5396760"/>
            <a:ext cx="978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触摸手机电容屏下侧，正常情况为左图，干扰条件为右图，干扰造成的效果是同一行出现电容极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rcRect l="11256" t="10459" r="17233" b="9428"/>
          <a:stretch/>
        </p:blipFill>
        <p:spPr>
          <a:xfrm rot="21600">
            <a:off x="1077840" y="2482920"/>
            <a:ext cx="4491360" cy="250416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rcRect l="10633" t="9974" r="17360" b="7500"/>
          <a:stretch/>
        </p:blipFill>
        <p:spPr>
          <a:xfrm>
            <a:off x="6492240" y="2450520"/>
            <a:ext cx="4507200" cy="25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left_up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1168920" y="5396760"/>
            <a:ext cx="10008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触摸手机电容屏左上角，正常情况为左图，干扰条件为右图，干扰造成的效果是同一行出现电容极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rcRect l="10633" t="9869" r="17360" b="9119"/>
          <a:stretch/>
        </p:blipFill>
        <p:spPr>
          <a:xfrm>
            <a:off x="1463040" y="2377440"/>
            <a:ext cx="4543920" cy="255960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2"/>
          <a:srcRect l="11383" t="9869" r="17360" b="9119"/>
          <a:stretch/>
        </p:blipFill>
        <p:spPr>
          <a:xfrm>
            <a:off x="6614280" y="2407680"/>
            <a:ext cx="4498200" cy="255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right_up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1167840" y="5396760"/>
            <a:ext cx="10010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触摸手机电容屏右上角，正常情况为左图，干扰条件为右图，干扰造成的效果是同一行出现电容极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rcRect l="9881" t="8372" r="17360" b="9119"/>
          <a:stretch/>
        </p:blipFill>
        <p:spPr>
          <a:xfrm>
            <a:off x="1371600" y="2286000"/>
            <a:ext cx="4507200" cy="255960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rcRect l="11245" t="9991" r="16745" b="8090"/>
          <a:stretch/>
        </p:blipFill>
        <p:spPr>
          <a:xfrm>
            <a:off x="6639120" y="2341440"/>
            <a:ext cx="4498200" cy="255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255600" y="1499040"/>
            <a:ext cx="4681800" cy="4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left_down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167840" y="5396760"/>
            <a:ext cx="10010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触摸手机电容屏左下角，正常情况为左图，干扰条件为右图，干扰造成的效果是同一行出现电容极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rcRect l="10633" t="9869" r="16610" b="7622"/>
          <a:stretch/>
        </p:blipFill>
        <p:spPr>
          <a:xfrm>
            <a:off x="1252800" y="2468880"/>
            <a:ext cx="4507200" cy="255960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2"/>
          <a:srcRect l="10653" t="9533" r="17219" b="9350"/>
          <a:stretch/>
        </p:blipFill>
        <p:spPr>
          <a:xfrm>
            <a:off x="6519600" y="2468880"/>
            <a:ext cx="4543920" cy="255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55600" y="1499040"/>
            <a:ext cx="449856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right_down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1169280" y="5396760"/>
            <a:ext cx="10008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触摸手机电容屏右下角，正常情况为左图，干扰条件为右图，干扰造成的效果是同一行出现电容极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rcRect l="10633" t="9743" r="17360" b="9254"/>
          <a:stretch/>
        </p:blipFill>
        <p:spPr>
          <a:xfrm>
            <a:off x="1188720" y="2468880"/>
            <a:ext cx="4543920" cy="255960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2"/>
          <a:srcRect l="10633" t="9743" r="16610" b="9254"/>
          <a:stretch/>
        </p:blipFill>
        <p:spPr>
          <a:xfrm>
            <a:off x="6309360" y="2468880"/>
            <a:ext cx="4589640" cy="255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529920" y="1554480"/>
            <a:ext cx="193860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record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2560320" y="1579680"/>
            <a:ext cx="2300040" cy="408960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2743200" y="5852160"/>
            <a:ext cx="180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2" name="" descr=""/>
          <p:cNvPicPr/>
          <p:nvPr/>
        </p:nvPicPr>
        <p:blipFill>
          <a:blip r:embed="rId2"/>
          <a:srcRect l="19986" t="0" r="8896" b="2669"/>
          <a:stretch/>
        </p:blipFill>
        <p:spPr>
          <a:xfrm>
            <a:off x="6035040" y="1463040"/>
            <a:ext cx="2240280" cy="411480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3"/>
          <a:stretch/>
        </p:blipFill>
        <p:spPr>
          <a:xfrm>
            <a:off x="9052560" y="1463040"/>
            <a:ext cx="2313360" cy="4114800"/>
          </a:xfrm>
          <a:prstGeom prst="rect">
            <a:avLst/>
          </a:prstGeom>
          <a:ln>
            <a:noFill/>
          </a:ln>
        </p:spPr>
      </p:pic>
      <p:sp>
        <p:nvSpPr>
          <p:cNvPr id="354" name="TextShape 3"/>
          <p:cNvSpPr txBox="1"/>
          <p:nvPr/>
        </p:nvSpPr>
        <p:spPr>
          <a:xfrm>
            <a:off x="2560320" y="5943600"/>
            <a:ext cx="238968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wifi</a:t>
            </a:r>
            <a:r>
              <a:rPr b="0" lang="en-US" sz="1800" spc="-1" strike="noStrike">
                <a:latin typeface="Arial"/>
              </a:rPr>
              <a:t>传输时划线不稳定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5" name="TextShape 4"/>
          <p:cNvSpPr txBox="1"/>
          <p:nvPr/>
        </p:nvSpPr>
        <p:spPr>
          <a:xfrm>
            <a:off x="6126480" y="5943600"/>
            <a:ext cx="200952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施加干扰触摸角点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TextShape 5"/>
          <p:cNvSpPr txBox="1"/>
          <p:nvPr/>
        </p:nvSpPr>
        <p:spPr>
          <a:xfrm>
            <a:off x="9146160" y="5943600"/>
            <a:ext cx="200952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施加干扰上下滑动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400760" y="2439000"/>
            <a:ext cx="8885160" cy="557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可以通过以下两种方式，将干扰耦合到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TX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电极、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RX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电极和电容上：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在充电信号中注入噪声施加干扰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直接从外部施加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EMI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干扰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若找到易于产生鬼手现象的干扰模式，进一步探究是否可以实现某些坐标点的大概率错误触摸动作。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566640" y="1581840"/>
            <a:ext cx="16675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微软雅黑"/>
                <a:ea typeface="微软雅黑"/>
              </a:rPr>
              <a:t>干扰方式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139400" y="2885760"/>
            <a:ext cx="102744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触摸屏工作瘫痪，用户无法正常使用手机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在某些重要的坐标点处可以大概率实现错误触摸动作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使手机触摸屏可以大概率的产生目标动作，从而实现对手机的基本操作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664560" y="1448280"/>
            <a:ext cx="166752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微软雅黑"/>
                <a:ea typeface="微软雅黑"/>
              </a:rPr>
              <a:t>预期结果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66640" y="1581840"/>
            <a:ext cx="1917360" cy="53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项目进度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227960" y="2458440"/>
            <a:ext cx="938232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手机充电器测试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充电信号叠加噪声测试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华为手机拆机测试屏幕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测试电磁干扰强度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分立电容触摸屏测试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66640" y="1581840"/>
            <a:ext cx="1887840" cy="5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充电器测试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255" name="Table 2"/>
          <p:cNvGraphicFramePr/>
          <p:nvPr/>
        </p:nvGraphicFramePr>
        <p:xfrm>
          <a:off x="638280" y="2250000"/>
          <a:ext cx="10838520" cy="3266280"/>
        </p:xfrm>
        <a:graphic>
          <a:graphicData uri="http://schemas.openxmlformats.org/drawingml/2006/table">
            <a:tbl>
              <a:tblPr/>
              <a:tblGrid>
                <a:gridCol w="1083600"/>
                <a:gridCol w="1083600"/>
                <a:gridCol w="1083600"/>
                <a:gridCol w="1083600"/>
                <a:gridCol w="1083600"/>
                <a:gridCol w="1083600"/>
                <a:gridCol w="1083600"/>
                <a:gridCol w="1083600"/>
                <a:gridCol w="1083600"/>
                <a:gridCol w="1086480"/>
              </a:tblGrid>
              <a:tr h="33372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充电器编号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 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 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 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 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 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 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 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8 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9 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3372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Iphone se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  <a:tr h="33372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Huawei p10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  <a:tr h="46620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Huawei mate10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  <a:tr h="33372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Nexus 5X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  <a:tr h="46620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Samsung S6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3372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Iphone 7P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3372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Iphone 6S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3156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Xiaomi 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256" name="CustomShape 3"/>
          <p:cNvSpPr/>
          <p:nvPr/>
        </p:nvSpPr>
        <p:spPr>
          <a:xfrm>
            <a:off x="315000" y="5661000"/>
            <a:ext cx="6094800" cy="4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红色：鬼手现象     黄色：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DoS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66640" y="1581840"/>
            <a:ext cx="1887840" cy="5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充电器测试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792720" y="2239920"/>
            <a:ext cx="10168920" cy="79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对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8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9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号适配器进行了示波器测试输出信号波形，记录周期、周期是否稳定、波动电压峰峰值。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259" name="Table 3"/>
          <p:cNvGraphicFramePr/>
          <p:nvPr/>
        </p:nvGraphicFramePr>
        <p:xfrm>
          <a:off x="914400" y="3146040"/>
          <a:ext cx="8930880" cy="3093120"/>
        </p:xfrm>
        <a:graphic>
          <a:graphicData uri="http://schemas.openxmlformats.org/drawingml/2006/table">
            <a:tbl>
              <a:tblPr/>
              <a:tblGrid>
                <a:gridCol w="1960200"/>
                <a:gridCol w="1960200"/>
                <a:gridCol w="1960200"/>
                <a:gridCol w="544680"/>
                <a:gridCol w="981000"/>
                <a:gridCol w="1524960"/>
              </a:tblGrid>
              <a:tr h="33012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适配器编号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周期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周期是否稳定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Vpp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50" spc="-1" strike="noStrike">
                          <a:solidFill>
                            <a:srgbClr val="ffffff"/>
                          </a:solidFill>
                          <a:latin typeface="等线"/>
                          <a:ea typeface="等线"/>
                        </a:rPr>
                        <a:t>共模电压</a:t>
                      </a:r>
                      <a:r>
                        <a:rPr b="1" lang="en-US" sz="1050" spc="-1" strike="noStrike">
                          <a:solidFill>
                            <a:srgbClr val="ffffff"/>
                          </a:solidFill>
                          <a:latin typeface="等线"/>
                          <a:ea typeface="等线"/>
                        </a:rPr>
                        <a:t>/V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备注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3012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63ms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‘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标准’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56844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3ms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稳定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920mV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有类似充放电过程的大周期（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20ms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）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6620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500us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不稳定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390mv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6620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600us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不稳定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970mv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6620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800us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不稳定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610mv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66200"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6ms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稳定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570mv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566640" y="1581840"/>
            <a:ext cx="2740680" cy="4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充电器换电容测试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448640" y="2835720"/>
            <a:ext cx="958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充电器中的滤波电容分别用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1uF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100uF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470uF</a:t>
            </a: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进行测试，测试三星和摩托罗拉手机，无鬼手现象。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6135</TotalTime>
  <Application>LibreOffice/6.0.7.3$Linux_X86_64 LibreOffice_project/00m0$Build-3</Application>
  <Words>960</Words>
  <Paragraphs>333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2016-06-07T03:07:16Z</dcterms:created>
  <dc:creator>lichaohao</dc:creator>
  <dc:description/>
  <dc:language>en-US</dc:language>
  <cp:lastModifiedBy/>
  <dcterms:modified xsi:type="dcterms:W3CDTF">2019-03-13T16:14:16Z</dcterms:modified>
  <cp:revision>266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1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4</vt:i4>
  </property>
  <property fmtid="{D5CDD505-2E9C-101B-9397-08002B2CF9AE}" pid="7" name="Notes">
    <vt:i4>1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27</vt:i4>
  </property>
</Properties>
</file>